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7" r:id="rId3"/>
    <p:sldId id="256" r:id="rId4"/>
    <p:sldId id="291" r:id="rId5"/>
    <p:sldId id="292" r:id="rId6"/>
    <p:sldId id="257" r:id="rId7"/>
    <p:sldId id="284" r:id="rId8"/>
    <p:sldId id="271" r:id="rId9"/>
    <p:sldId id="273" r:id="rId10"/>
    <p:sldId id="269" r:id="rId11"/>
    <p:sldId id="281" r:id="rId12"/>
    <p:sldId id="270" r:id="rId13"/>
    <p:sldId id="272" r:id="rId14"/>
    <p:sldId id="286" r:id="rId15"/>
    <p:sldId id="274" r:id="rId16"/>
    <p:sldId id="275" r:id="rId17"/>
    <p:sldId id="285" r:id="rId18"/>
    <p:sldId id="258" r:id="rId19"/>
    <p:sldId id="259" r:id="rId20"/>
    <p:sldId id="276" r:id="rId21"/>
    <p:sldId id="260" r:id="rId22"/>
    <p:sldId id="262" r:id="rId23"/>
    <p:sldId id="264" r:id="rId24"/>
    <p:sldId id="265" r:id="rId25"/>
    <p:sldId id="267" r:id="rId26"/>
    <p:sldId id="266" r:id="rId27"/>
    <p:sldId id="282" r:id="rId28"/>
    <p:sldId id="283" r:id="rId29"/>
    <p:sldId id="280" r:id="rId30"/>
    <p:sldId id="268" r:id="rId31"/>
    <p:sldId id="261" r:id="rId32"/>
    <p:sldId id="290" r:id="rId33"/>
    <p:sldId id="277" r:id="rId34"/>
    <p:sldId id="278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6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0830-9271-455C-B3B7-80C08C4A8AC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5730-69D1-4009-9ED6-751FF983CB3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linicaluptodat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scenario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r>
              <a:rPr lang="en-US" b="1" dirty="0"/>
              <a:t>Premature, 2 Kg new born male baby of mother receiving gestational steroids is having empty right scrotum</a:t>
            </a:r>
          </a:p>
          <a:p>
            <a:r>
              <a:rPr lang="en-US" b="1" dirty="0"/>
              <a:t>Size and place of left testis is normal</a:t>
            </a:r>
          </a:p>
          <a:p>
            <a:r>
              <a:rPr lang="en-US" b="1" dirty="0"/>
              <a:t>Rest examination  within normal limits.</a:t>
            </a:r>
          </a:p>
          <a:p>
            <a:r>
              <a:rPr lang="en-US" b="1" dirty="0">
                <a:solidFill>
                  <a:srgbClr val="0000FF"/>
                </a:solidFill>
              </a:rPr>
              <a:t>What is your diagnosis?</a:t>
            </a:r>
          </a:p>
          <a:p>
            <a:r>
              <a:rPr lang="en-US" b="1" dirty="0">
                <a:solidFill>
                  <a:srgbClr val="0000FF"/>
                </a:solidFill>
              </a:rPr>
              <a:t>When to treat?</a:t>
            </a:r>
          </a:p>
          <a:p>
            <a:r>
              <a:rPr lang="en-US" b="1" dirty="0">
                <a:solidFill>
                  <a:srgbClr val="0000FF"/>
                </a:solidFill>
              </a:rPr>
              <a:t>How will you manage?</a:t>
            </a:r>
          </a:p>
          <a:p>
            <a:r>
              <a:rPr lang="en-US" b="1" dirty="0">
                <a:solidFill>
                  <a:srgbClr val="0000FF"/>
                </a:solidFill>
              </a:rPr>
              <a:t>If surgery is required, what is right age?</a:t>
            </a:r>
            <a:endParaRPr lang="en-IN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Dell\Desktop\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059" y="4143380"/>
            <a:ext cx="220553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Incidence 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968552"/>
          </a:xfrm>
        </p:spPr>
        <p:txBody>
          <a:bodyPr>
            <a:normAutofit/>
          </a:bodyPr>
          <a:lstStyle/>
          <a:p>
            <a:r>
              <a:rPr lang="en-US" b="1" dirty="0"/>
              <a:t>Isolated </a:t>
            </a:r>
            <a:r>
              <a:rPr lang="en-US" b="1" dirty="0" err="1"/>
              <a:t>cryptorchidism</a:t>
            </a:r>
            <a:r>
              <a:rPr lang="en-US" b="1" dirty="0"/>
              <a:t> – most common congenital anomaly at birth in male newborns</a:t>
            </a:r>
          </a:p>
          <a:p>
            <a:r>
              <a:rPr lang="en-US" b="1" dirty="0"/>
              <a:t>Affects 3% of full term male newborns  </a:t>
            </a:r>
          </a:p>
          <a:p>
            <a:r>
              <a:rPr lang="en-US" b="1" dirty="0"/>
              <a:t>Unilateral is more common than bilateral </a:t>
            </a:r>
          </a:p>
          <a:p>
            <a:r>
              <a:rPr lang="en-US" b="1" dirty="0"/>
              <a:t>Right side more common then left side</a:t>
            </a:r>
          </a:p>
          <a:p>
            <a:r>
              <a:rPr lang="en-US" b="1" dirty="0"/>
              <a:t>70-77% descend spontaneously by 3 month of age </a:t>
            </a:r>
          </a:p>
          <a:p>
            <a:r>
              <a:rPr lang="en-US" b="1" dirty="0"/>
              <a:t>Incidence declines to 1% by 1 year of age and remains constant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Classification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sz="3600" b="1" dirty="0"/>
              <a:t>Intra-abdominal</a:t>
            </a:r>
          </a:p>
          <a:p>
            <a:r>
              <a:rPr lang="en-US" sz="3600" b="1" dirty="0" err="1"/>
              <a:t>Intracanalicular</a:t>
            </a:r>
            <a:endParaRPr lang="en-US" sz="3600" b="1" dirty="0"/>
          </a:p>
          <a:p>
            <a:r>
              <a:rPr lang="en-US" sz="3600" b="1" dirty="0" err="1"/>
              <a:t>Extracanalicular</a:t>
            </a:r>
            <a:endParaRPr lang="en-US" sz="3600" b="1" dirty="0"/>
          </a:p>
          <a:p>
            <a:pPr lvl="1"/>
            <a:r>
              <a:rPr lang="en-US" sz="2800" b="1" dirty="0" err="1"/>
              <a:t>Suprapubic</a:t>
            </a:r>
            <a:endParaRPr lang="en-US" b="1" dirty="0"/>
          </a:p>
          <a:p>
            <a:pPr lvl="1"/>
            <a:r>
              <a:rPr lang="en-US" sz="2800" b="1" dirty="0" err="1"/>
              <a:t>Infrapubic</a:t>
            </a:r>
            <a:endParaRPr lang="en-US" sz="2800" b="1" dirty="0"/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Kaplan</a:t>
            </a:r>
          </a:p>
          <a:p>
            <a:r>
              <a:rPr lang="en-US" b="1" dirty="0"/>
              <a:t>Palpable – 80%</a:t>
            </a:r>
            <a:endParaRPr lang="en-IN" b="1" dirty="0"/>
          </a:p>
          <a:p>
            <a:r>
              <a:rPr lang="en-US" sz="3200" b="1" dirty="0" err="1"/>
              <a:t>Nonpalpable</a:t>
            </a:r>
            <a:r>
              <a:rPr lang="en-US" sz="3200" b="1" dirty="0"/>
              <a:t> – 20%</a:t>
            </a:r>
          </a:p>
          <a:p>
            <a:pPr lvl="1">
              <a:buFont typeface="Arial" pitchFamily="34" charset="0"/>
              <a:buChar char="•"/>
            </a:pPr>
            <a:endParaRPr lang="en-US" sz="3200" b="1" dirty="0"/>
          </a:p>
        </p:txBody>
      </p:sp>
      <p:pic>
        <p:nvPicPr>
          <p:cNvPr id="4" name="Picture 2" descr="C:\Users\Dr Vinod Jain\My Documents\Desktop\Undescended testes pic\h9991609_0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644008" cy="3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Factors for late testicular descent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853136"/>
          </a:xfrm>
        </p:spPr>
        <p:txBody>
          <a:bodyPr>
            <a:normAutofit/>
          </a:bodyPr>
          <a:lstStyle/>
          <a:p>
            <a:r>
              <a:rPr lang="en-US" b="1" dirty="0"/>
              <a:t>Low birth weight  - </a:t>
            </a:r>
            <a:r>
              <a:rPr lang="en-US" b="1" dirty="0">
                <a:solidFill>
                  <a:srgbClr val="0000FF"/>
                </a:solidFill>
              </a:rPr>
              <a:t>Principal determinant at birth</a:t>
            </a:r>
          </a:p>
          <a:p>
            <a:r>
              <a:rPr lang="en-US" b="1" dirty="0"/>
              <a:t>Preterm birth delivery, small for gestational age</a:t>
            </a:r>
          </a:p>
          <a:p>
            <a:r>
              <a:rPr lang="en-US" b="1" dirty="0"/>
              <a:t>Twin neonates </a:t>
            </a:r>
          </a:p>
          <a:p>
            <a:r>
              <a:rPr lang="en-US" b="1" dirty="0"/>
              <a:t>Cola consumption during pregnancy </a:t>
            </a:r>
          </a:p>
          <a:p>
            <a:r>
              <a:rPr lang="en-US" b="1" dirty="0"/>
              <a:t>Preeclampsia </a:t>
            </a:r>
          </a:p>
          <a:p>
            <a:r>
              <a:rPr lang="en-US" b="1" dirty="0"/>
              <a:t>Breech presentation </a:t>
            </a:r>
          </a:p>
          <a:p>
            <a:r>
              <a:rPr lang="en-US" b="1" dirty="0"/>
              <a:t>Complicated delivery </a:t>
            </a:r>
          </a:p>
          <a:p>
            <a:r>
              <a:rPr lang="en-US" b="1" dirty="0"/>
              <a:t>Familial factors  </a:t>
            </a: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Gubernaculum</a:t>
            </a:r>
            <a:r>
              <a:rPr lang="en-US" b="1" dirty="0">
                <a:solidFill>
                  <a:srgbClr val="FF0000"/>
                </a:solidFill>
              </a:rPr>
              <a:t> and testicular descent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Gubernaculum</a:t>
            </a:r>
            <a:r>
              <a:rPr lang="en-US" b="1" dirty="0"/>
              <a:t> develops in 7</a:t>
            </a:r>
            <a:r>
              <a:rPr lang="en-US" b="1" baseline="30000" dirty="0"/>
              <a:t>th</a:t>
            </a:r>
            <a:r>
              <a:rPr lang="en-US" b="1" dirty="0"/>
              <a:t> week     </a:t>
            </a:r>
            <a:endParaRPr lang="en-IN" b="1" dirty="0"/>
          </a:p>
          <a:p>
            <a:r>
              <a:rPr lang="en-US" b="1" dirty="0"/>
              <a:t>Important role in fixation of testis to inguinal canal before descent </a:t>
            </a:r>
          </a:p>
          <a:p>
            <a:r>
              <a:rPr lang="en-US" b="1" dirty="0"/>
              <a:t>Definite role in descent is not obvious    (testis can not be pulled to the scrotum) </a:t>
            </a:r>
          </a:p>
          <a:p>
            <a:r>
              <a:rPr lang="en-US" b="1" dirty="0"/>
              <a:t>Testicular descent is a complex process, mediated by both hormonal and mechanical factors 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Testicular Descent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Testosterone and DHT necessary for descent in </a:t>
            </a:r>
            <a:r>
              <a:rPr lang="en-US" b="1" dirty="0" err="1"/>
              <a:t>inguino</a:t>
            </a:r>
            <a:r>
              <a:rPr lang="en-US" b="1" dirty="0"/>
              <a:t>-scrotal phase (2</a:t>
            </a:r>
            <a:r>
              <a:rPr lang="en-US" b="1" baseline="30000" dirty="0"/>
              <a:t>nd</a:t>
            </a:r>
            <a:r>
              <a:rPr lang="en-US" b="1" dirty="0"/>
              <a:t> phase)</a:t>
            </a:r>
          </a:p>
          <a:p>
            <a:r>
              <a:rPr lang="en-US" b="1" dirty="0" err="1"/>
              <a:t>Descendin</a:t>
            </a:r>
            <a:r>
              <a:rPr lang="en-US" b="1" dirty="0"/>
              <a:t> – an androgen independent factor (</a:t>
            </a:r>
            <a:r>
              <a:rPr lang="en-US" b="1" dirty="0" err="1"/>
              <a:t>gubernacular</a:t>
            </a:r>
            <a:r>
              <a:rPr lang="en-US" b="1" dirty="0"/>
              <a:t> specific growth factor)</a:t>
            </a:r>
          </a:p>
          <a:p>
            <a:r>
              <a:rPr lang="en-US" b="1" dirty="0"/>
              <a:t>Lowered intra-abdominal pressure</a:t>
            </a:r>
          </a:p>
          <a:p>
            <a:pPr lvl="1"/>
            <a:r>
              <a:rPr lang="en-US" sz="3200" b="1" dirty="0"/>
              <a:t>Prune belly syndrome</a:t>
            </a:r>
          </a:p>
          <a:p>
            <a:pPr lvl="1"/>
            <a:r>
              <a:rPr lang="en-US" sz="3200" b="1" dirty="0" err="1"/>
              <a:t>exomphalos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Histopathology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b="1" dirty="0"/>
              <a:t>Changes are evident between 1-2 years of age </a:t>
            </a:r>
          </a:p>
          <a:p>
            <a:r>
              <a:rPr lang="en-US" b="1" dirty="0"/>
              <a:t>Changes include </a:t>
            </a:r>
          </a:p>
          <a:p>
            <a:pPr lvl="1"/>
            <a:r>
              <a:rPr lang="en-US" b="1" dirty="0"/>
              <a:t>Decreased number of leydig cells </a:t>
            </a:r>
          </a:p>
          <a:p>
            <a:pPr lvl="1"/>
            <a:r>
              <a:rPr lang="en-US" b="1" dirty="0"/>
              <a:t>Degeneration of sertoli cells </a:t>
            </a:r>
          </a:p>
          <a:p>
            <a:pPr lvl="1"/>
            <a:r>
              <a:rPr lang="en-US" b="1" dirty="0"/>
              <a:t>Delayed appearance of adult dark (AD) </a:t>
            </a:r>
            <a:r>
              <a:rPr lang="en-US" b="1" dirty="0" err="1"/>
              <a:t>spermatogonia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Failure of primary </a:t>
            </a:r>
            <a:r>
              <a:rPr lang="en-US" b="1" dirty="0" err="1"/>
              <a:t>spermatocyte</a:t>
            </a:r>
            <a:r>
              <a:rPr lang="en-US" b="1" dirty="0"/>
              <a:t> to develop </a:t>
            </a:r>
          </a:p>
          <a:p>
            <a:pPr lvl="1"/>
            <a:r>
              <a:rPr lang="en-US" b="1" dirty="0"/>
              <a:t>Reduced total germ cell counts 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features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4908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Absent testis in normal position </a:t>
            </a:r>
          </a:p>
          <a:p>
            <a:r>
              <a:rPr lang="en-US" b="1" dirty="0"/>
              <a:t>Soft and small if palpable </a:t>
            </a:r>
          </a:p>
          <a:p>
            <a:r>
              <a:rPr lang="en-US" b="1" dirty="0"/>
              <a:t>May be associated with hernia or </a:t>
            </a:r>
            <a:r>
              <a:rPr lang="en-US" b="1" dirty="0" err="1"/>
              <a:t>hydrocele</a:t>
            </a:r>
            <a:r>
              <a:rPr lang="en-US" b="1" dirty="0"/>
              <a:t> </a:t>
            </a:r>
          </a:p>
          <a:p>
            <a:r>
              <a:rPr lang="en-US" b="1" dirty="0"/>
              <a:t>Preterm and maternal history </a:t>
            </a:r>
          </a:p>
          <a:p>
            <a:r>
              <a:rPr lang="en-US" b="1" dirty="0"/>
              <a:t>Gestational steroids </a:t>
            </a:r>
          </a:p>
          <a:p>
            <a:r>
              <a:rPr lang="en-US" b="1" dirty="0"/>
              <a:t>Family history </a:t>
            </a:r>
          </a:p>
          <a:p>
            <a:r>
              <a:rPr lang="en-US" b="1" dirty="0"/>
              <a:t>Documentation of undescended testis at the time of birth  </a:t>
            </a:r>
            <a:endParaRPr lang="en-IN" b="1" dirty="0"/>
          </a:p>
        </p:txBody>
      </p:sp>
      <p:pic>
        <p:nvPicPr>
          <p:cNvPr id="3074" name="Picture 2" descr="C:\Users\Dr Vinod Jain\My Documents\Desktop\Undescended testes pic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40369"/>
            <a:ext cx="2358008" cy="1817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Terms in undescended Testis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/>
              <a:t>Non-palpable</a:t>
            </a:r>
          </a:p>
          <a:p>
            <a:pPr>
              <a:lnSpc>
                <a:spcPct val="150000"/>
              </a:lnSpc>
            </a:pPr>
            <a:r>
              <a:rPr lang="en-US" sz="3600" b="1" dirty="0"/>
              <a:t>Vanishing</a:t>
            </a:r>
          </a:p>
          <a:p>
            <a:pPr>
              <a:lnSpc>
                <a:spcPct val="150000"/>
              </a:lnSpc>
            </a:pPr>
            <a:r>
              <a:rPr lang="en-US" sz="3600" b="1" dirty="0"/>
              <a:t>Atrophic</a:t>
            </a:r>
          </a:p>
          <a:p>
            <a:pPr>
              <a:lnSpc>
                <a:spcPct val="150000"/>
              </a:lnSpc>
            </a:pPr>
            <a:r>
              <a:rPr lang="en-US" sz="3600" b="1" dirty="0"/>
              <a:t>Retractile</a:t>
            </a: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Hazards of incomplete descent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Infertility</a:t>
            </a:r>
          </a:p>
          <a:p>
            <a:r>
              <a:rPr lang="en-US" b="1" dirty="0"/>
              <a:t>Pain due to trauma </a:t>
            </a:r>
          </a:p>
          <a:p>
            <a:r>
              <a:rPr lang="en-US" b="1" dirty="0"/>
              <a:t>Associated indirect inguinal hernia </a:t>
            </a:r>
          </a:p>
          <a:p>
            <a:r>
              <a:rPr lang="en-US" b="1" dirty="0"/>
              <a:t>Testicular torsion </a:t>
            </a:r>
          </a:p>
          <a:p>
            <a:r>
              <a:rPr lang="en-US" b="1" dirty="0"/>
              <a:t>Testicular atrophy </a:t>
            </a:r>
          </a:p>
          <a:p>
            <a:r>
              <a:rPr lang="en-US" b="1" dirty="0"/>
              <a:t>Testicular </a:t>
            </a:r>
            <a:r>
              <a:rPr lang="en-US" b="1" dirty="0" err="1"/>
              <a:t>tumour</a:t>
            </a:r>
            <a:r>
              <a:rPr lang="en-US" b="1" dirty="0"/>
              <a:t>  </a:t>
            </a:r>
          </a:p>
          <a:p>
            <a:endParaRPr lang="en-IN" b="1" dirty="0"/>
          </a:p>
        </p:txBody>
      </p:sp>
      <p:pic>
        <p:nvPicPr>
          <p:cNvPr id="6146" name="Picture 2" descr="C:\Users\Dr Vinod Jain\My Documents\Desktop\Undescended testes pi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192" y="4365104"/>
            <a:ext cx="3417882" cy="223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Investigations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Radiology – USG, CT Scan, MRI, </a:t>
            </a:r>
            <a:r>
              <a:rPr lang="en-US" b="1" dirty="0" err="1"/>
              <a:t>herniography</a:t>
            </a:r>
            <a:endParaRPr lang="en-US" b="1" dirty="0"/>
          </a:p>
          <a:p>
            <a:r>
              <a:rPr lang="en-US" b="1" dirty="0"/>
              <a:t>Endocrine evaluation FSH, LH, HCG, Testosterone, DHT</a:t>
            </a:r>
          </a:p>
          <a:p>
            <a:r>
              <a:rPr lang="en-US" b="1" dirty="0" err="1"/>
              <a:t>hCG</a:t>
            </a:r>
            <a:r>
              <a:rPr lang="en-US" b="1" dirty="0"/>
              <a:t> stimulation test</a:t>
            </a:r>
            <a:endParaRPr lang="en-IN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scenario 2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b="1" dirty="0"/>
              <a:t>30 year old male presents with mild pain and intra-abdominal lump in right lower abdomen</a:t>
            </a:r>
          </a:p>
          <a:p>
            <a:r>
              <a:rPr lang="en-US" b="1" dirty="0"/>
              <a:t>O/E Lump is hard, non tender, irregular, fixed, not moving with respiration</a:t>
            </a:r>
          </a:p>
          <a:p>
            <a:r>
              <a:rPr lang="en-US" b="1" dirty="0"/>
              <a:t>Right scrotum is empty</a:t>
            </a:r>
          </a:p>
          <a:p>
            <a:r>
              <a:rPr lang="en-US" b="1" dirty="0">
                <a:solidFill>
                  <a:srgbClr val="0000FF"/>
                </a:solidFill>
              </a:rPr>
              <a:t>What is the diagnosis and why?</a:t>
            </a:r>
          </a:p>
          <a:p>
            <a:r>
              <a:rPr lang="en-US" b="1" dirty="0">
                <a:solidFill>
                  <a:srgbClr val="0000FF"/>
                </a:solidFill>
              </a:rPr>
              <a:t>How will you manage?</a:t>
            </a:r>
            <a:endParaRPr lang="en-IN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Dr Vinod Jain\My Documents\Desktop\index_clip_image001_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634503"/>
            <a:ext cx="2699792" cy="3223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hCG</a:t>
            </a:r>
            <a:r>
              <a:rPr lang="en-US" b="1" dirty="0">
                <a:solidFill>
                  <a:srgbClr val="FF0000"/>
                </a:solidFill>
              </a:rPr>
              <a:t> stimulation test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1268760"/>
            <a:ext cx="47525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Baseline testosterone level 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2420888"/>
            <a:ext cx="46085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hCG</a:t>
            </a:r>
            <a:r>
              <a:rPr lang="en-US" sz="2800" b="1" dirty="0">
                <a:solidFill>
                  <a:schemeClr val="tx1"/>
                </a:solidFill>
              </a:rPr>
              <a:t> 2000 units daily x 4 days 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3645024"/>
            <a:ext cx="532859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Estimate testosterone on 5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day 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4869160"/>
            <a:ext cx="67687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10 times </a:t>
            </a:r>
            <a:r>
              <a:rPr lang="en-US" sz="2800" b="1" dirty="0">
                <a:solidFill>
                  <a:schemeClr val="tx1"/>
                </a:solidFill>
              </a:rPr>
              <a:t>increased testosterone if testes are present </a:t>
            </a:r>
            <a:endParaRPr lang="en-IN" sz="28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0" y="1988840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314096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4365104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Management aims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Proper identification of anatomy, position and viability of undescended testis </a:t>
            </a:r>
          </a:p>
          <a:p>
            <a:r>
              <a:rPr lang="en-US" b="1" dirty="0"/>
              <a:t>Timely placement of testis with in scrotum to further prevent impairment in fertility potential or endocrine function                       </a:t>
            </a:r>
            <a:r>
              <a:rPr lang="en-US" b="1" dirty="0">
                <a:solidFill>
                  <a:srgbClr val="0000FF"/>
                </a:solidFill>
              </a:rPr>
              <a:t>(6 month to 1 year)  </a:t>
            </a:r>
          </a:p>
          <a:p>
            <a:r>
              <a:rPr lang="en-US" b="1" dirty="0"/>
              <a:t>Permanent fixation for easy palpation </a:t>
            </a:r>
          </a:p>
          <a:p>
            <a:r>
              <a:rPr lang="en-US" b="1" dirty="0"/>
              <a:t>No further testicular damage resulting from the treatment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Hormone therapy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Exogenous </a:t>
            </a:r>
            <a:r>
              <a:rPr lang="en-US" b="1" dirty="0" err="1">
                <a:solidFill>
                  <a:srgbClr val="0000FF"/>
                </a:solidFill>
              </a:rPr>
              <a:t>hCG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(Structurally analogue to LH) – stimulates leydig cells directly to promote secretion of testosterone </a:t>
            </a:r>
          </a:p>
          <a:p>
            <a:r>
              <a:rPr lang="en-US" b="1" dirty="0">
                <a:solidFill>
                  <a:srgbClr val="0000FF"/>
                </a:solidFill>
              </a:rPr>
              <a:t>Exogenous </a:t>
            </a:r>
            <a:r>
              <a:rPr lang="en-US" b="1" dirty="0" err="1">
                <a:solidFill>
                  <a:srgbClr val="0000FF"/>
                </a:solidFill>
              </a:rPr>
              <a:t>GnRH</a:t>
            </a:r>
            <a:r>
              <a:rPr lang="en-US" b="1" dirty="0">
                <a:solidFill>
                  <a:srgbClr val="0000FF"/>
                </a:solidFill>
              </a:rPr>
              <a:t> or LHRH </a:t>
            </a:r>
            <a:r>
              <a:rPr lang="en-US" b="1" dirty="0"/>
              <a:t>– Stimulates pituitary to release LH – promotes testicular testosterone production</a:t>
            </a:r>
          </a:p>
          <a:p>
            <a:endParaRPr lang="en-US" b="1" dirty="0"/>
          </a:p>
          <a:p>
            <a:pPr algn="ctr">
              <a:buNone/>
            </a:pPr>
            <a:r>
              <a:rPr lang="en-US" b="1" dirty="0">
                <a:solidFill>
                  <a:srgbClr val="008000"/>
                </a:solidFill>
              </a:rPr>
              <a:t>Lower the pretreatment level better the success rate</a:t>
            </a:r>
            <a:endParaRPr lang="en-IN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Hormone therapy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Optimal age is 5 years </a:t>
            </a:r>
          </a:p>
          <a:p>
            <a:r>
              <a:rPr lang="en-US" b="1" dirty="0"/>
              <a:t>More effective in bilateral than unilateral</a:t>
            </a:r>
          </a:p>
          <a:p>
            <a:r>
              <a:rPr lang="en-US" b="1" dirty="0"/>
              <a:t>Exogenous </a:t>
            </a:r>
            <a:r>
              <a:rPr lang="en-US" b="1" dirty="0" err="1"/>
              <a:t>hCG</a:t>
            </a:r>
            <a:r>
              <a:rPr lang="en-US" b="1" dirty="0"/>
              <a:t> – 1500 IU/M</a:t>
            </a:r>
            <a:r>
              <a:rPr lang="en-US" b="1" baseline="30000" dirty="0"/>
              <a:t>2</a:t>
            </a:r>
            <a:r>
              <a:rPr lang="en-US" b="1" dirty="0"/>
              <a:t> IM twice a week for 4 weeks</a:t>
            </a:r>
          </a:p>
          <a:p>
            <a:r>
              <a:rPr lang="en-US" b="1" dirty="0"/>
              <a:t>Exogenous </a:t>
            </a:r>
            <a:r>
              <a:rPr lang="en-US" b="1" dirty="0" err="1"/>
              <a:t>GnRH</a:t>
            </a:r>
            <a:r>
              <a:rPr lang="en-US" b="1" dirty="0"/>
              <a:t> – 1.2 mg / day nasal spray for 4 weeks </a:t>
            </a:r>
          </a:p>
          <a:p>
            <a:pPr algn="ctr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0000FF"/>
                </a:solidFill>
              </a:rPr>
              <a:t>Testis will descent in a month time in 10-20% </a:t>
            </a:r>
          </a:p>
          <a:p>
            <a:pPr>
              <a:buNone/>
            </a:pPr>
            <a:endParaRPr lang="en-IN" b="1" baseline="30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Hormone therapy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Not indicated in </a:t>
            </a:r>
          </a:p>
          <a:p>
            <a:r>
              <a:rPr lang="en-US" b="1" dirty="0"/>
              <a:t>Patients with previous surgery for testis </a:t>
            </a:r>
          </a:p>
          <a:p>
            <a:r>
              <a:rPr lang="en-US" b="1" dirty="0"/>
              <a:t>Patients with inguinal surgery </a:t>
            </a:r>
          </a:p>
          <a:p>
            <a:r>
              <a:rPr lang="en-US" b="1" dirty="0"/>
              <a:t>Immune suppressed patients </a:t>
            </a: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Overall efficacy </a:t>
            </a:r>
          </a:p>
          <a:p>
            <a:r>
              <a:rPr lang="en-US" b="1" dirty="0"/>
              <a:t>&lt;20% </a:t>
            </a:r>
          </a:p>
          <a:p>
            <a:r>
              <a:rPr lang="en-US" b="1" dirty="0"/>
              <a:t>Significantly dependent on pretreatment testicular location </a:t>
            </a:r>
          </a:p>
          <a:p>
            <a:pPr algn="ctr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008000"/>
                </a:solidFill>
              </a:rPr>
              <a:t>Surgery remains gold standard treatment </a:t>
            </a:r>
            <a:endParaRPr lang="en-IN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Surgical treatment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Standard orchiopexy </a:t>
            </a:r>
          </a:p>
          <a:p>
            <a:r>
              <a:rPr lang="en-US" b="1" dirty="0"/>
              <a:t>Laparoscopic orchiopexy </a:t>
            </a:r>
          </a:p>
          <a:p>
            <a:r>
              <a:rPr lang="en-US" b="1" dirty="0"/>
              <a:t>Microvascular auto transplantation</a:t>
            </a:r>
          </a:p>
          <a:p>
            <a:r>
              <a:rPr lang="en-US" b="1" dirty="0"/>
              <a:t>Contra-lateral orchiopexy (prophylactic) </a:t>
            </a:r>
            <a:endParaRPr lang="en-IN" b="1" dirty="0"/>
          </a:p>
        </p:txBody>
      </p:sp>
      <p:pic>
        <p:nvPicPr>
          <p:cNvPr id="4098" name="Picture 2" descr="C:\Users\Dr Vinod Jain\My Documents\Desktop\Undescended testes pic\gesu_02_img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65504"/>
            <a:ext cx="2232248" cy="2346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Surgical treatment –                         standard orchiopexy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Key steps  - </a:t>
            </a:r>
          </a:p>
          <a:p>
            <a:r>
              <a:rPr lang="en-US" b="1" dirty="0"/>
              <a:t>Complete mobilization of testes and spermatic cord </a:t>
            </a:r>
          </a:p>
          <a:p>
            <a:r>
              <a:rPr lang="en-US" b="1" dirty="0"/>
              <a:t>Repair of </a:t>
            </a:r>
            <a:r>
              <a:rPr lang="en-US" b="1" dirty="0" err="1"/>
              <a:t>procesus</a:t>
            </a:r>
            <a:r>
              <a:rPr lang="en-US" b="1" dirty="0"/>
              <a:t> </a:t>
            </a:r>
            <a:r>
              <a:rPr lang="en-US" b="1" dirty="0" err="1"/>
              <a:t>vaginalis</a:t>
            </a:r>
            <a:r>
              <a:rPr lang="en-US" b="1" dirty="0"/>
              <a:t> by high ligation of hernia sac</a:t>
            </a:r>
          </a:p>
          <a:p>
            <a:r>
              <a:rPr lang="en-US" b="1" dirty="0" err="1"/>
              <a:t>Skeletonization</a:t>
            </a:r>
            <a:r>
              <a:rPr lang="en-US" b="1" dirty="0"/>
              <a:t> of spermatic cord without sacrificing vascular integrity </a:t>
            </a:r>
          </a:p>
          <a:p>
            <a:r>
              <a:rPr lang="en-US" b="1" dirty="0"/>
              <a:t>Creation of superficial pouch in </a:t>
            </a:r>
            <a:r>
              <a:rPr lang="en-US" b="1" dirty="0" err="1"/>
              <a:t>hemiscrotum</a:t>
            </a:r>
            <a:r>
              <a:rPr lang="en-US" b="1" dirty="0"/>
              <a:t>  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Dr Vinod Jain\Pictures\20140921_190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50547"/>
            <a:ext cx="2051720" cy="2602389"/>
          </a:xfrm>
          <a:prstGeom prst="rect">
            <a:avLst/>
          </a:prstGeom>
          <a:noFill/>
        </p:spPr>
      </p:pic>
      <p:pic>
        <p:nvPicPr>
          <p:cNvPr id="1027" name="Picture 3" descr="C:\Users\Dr Vinod Jain\Pictures\20140921_19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7599"/>
            <a:ext cx="3240360" cy="2015297"/>
          </a:xfrm>
          <a:prstGeom prst="rect">
            <a:avLst/>
          </a:prstGeom>
          <a:noFill/>
        </p:spPr>
      </p:pic>
      <p:pic>
        <p:nvPicPr>
          <p:cNvPr id="1028" name="Picture 4" descr="C:\Users\Dr Vinod Jain\Pictures\20140921_190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74689"/>
            <a:ext cx="3419872" cy="1114151"/>
          </a:xfrm>
          <a:prstGeom prst="rect">
            <a:avLst/>
          </a:prstGeom>
          <a:noFill/>
        </p:spPr>
      </p:pic>
      <p:pic>
        <p:nvPicPr>
          <p:cNvPr id="1029" name="Picture 5" descr="C:\Users\Dr Vinod Jain\Pictures\20140921_190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25" y="3356992"/>
            <a:ext cx="4069427" cy="3050880"/>
          </a:xfrm>
          <a:prstGeom prst="rect">
            <a:avLst/>
          </a:prstGeom>
          <a:noFill/>
        </p:spPr>
      </p:pic>
      <p:pic>
        <p:nvPicPr>
          <p:cNvPr id="1031" name="Picture 7" descr="C:\Users\Dr Vinod Jain\Pictures\20140921_190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852936"/>
            <a:ext cx="3586822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Dr Vinod Jain\Pictures\20140921_190629(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1117"/>
            <a:ext cx="4464496" cy="6229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Dr Vinod Jain\My Documents\Desktop\Undescended testes pic\20130905_090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737389" cy="2803042"/>
          </a:xfrm>
          <a:prstGeom prst="rect">
            <a:avLst/>
          </a:prstGeom>
          <a:noFill/>
        </p:spPr>
      </p:pic>
      <p:pic>
        <p:nvPicPr>
          <p:cNvPr id="5123" name="Picture 3" descr="C:\Users\Dr Vinod Jain\My Documents\Desktop\Undescended testes pic\20130905_092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069" y="260648"/>
            <a:ext cx="3670715" cy="2753036"/>
          </a:xfrm>
          <a:prstGeom prst="rect">
            <a:avLst/>
          </a:prstGeom>
          <a:noFill/>
        </p:spPr>
      </p:pic>
      <p:pic>
        <p:nvPicPr>
          <p:cNvPr id="5125" name="Picture 5" descr="C:\Users\Dr Vinod Jain\My Documents\Desktop\Undescended testes pic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641511"/>
            <a:ext cx="3888432" cy="2955841"/>
          </a:xfrm>
          <a:prstGeom prst="rect">
            <a:avLst/>
          </a:prstGeom>
          <a:noFill/>
        </p:spPr>
      </p:pic>
      <p:pic>
        <p:nvPicPr>
          <p:cNvPr id="5126" name="Picture 6" descr="C:\Users\Dr Vinod Jain\My Documents\Desktop\Undescended testes pic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306" y="3717032"/>
            <a:ext cx="3904951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Undescended testes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526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Prof. Vinod Jain</a:t>
            </a:r>
          </a:p>
        </p:txBody>
      </p:sp>
      <p:pic>
        <p:nvPicPr>
          <p:cNvPr id="1026" name="Picture 2" descr="C:\Users\Dr Vinod Jain\My Documents\Desktop\Undescended testes pic\IMG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352" y="4509120"/>
            <a:ext cx="3523320" cy="2348880"/>
          </a:xfrm>
          <a:prstGeom prst="rect">
            <a:avLst/>
          </a:prstGeom>
          <a:noFill/>
        </p:spPr>
      </p:pic>
      <p:pic>
        <p:nvPicPr>
          <p:cNvPr id="1027" name="Picture 3" descr="C:\Users\Dr Vinod Jain\My Documents\Desktop\Undescended testes pic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94" y="4738774"/>
            <a:ext cx="4705762" cy="1858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Complications of </a:t>
            </a:r>
            <a:r>
              <a:rPr lang="en-US" b="1" dirty="0" err="1">
                <a:solidFill>
                  <a:srgbClr val="FF0000"/>
                </a:solidFill>
              </a:rPr>
              <a:t>orchiopexy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Testicular retraction </a:t>
            </a:r>
          </a:p>
          <a:p>
            <a:r>
              <a:rPr lang="en-US" b="1" dirty="0" err="1"/>
              <a:t>Heamatoma</a:t>
            </a:r>
            <a:r>
              <a:rPr lang="en-US" b="1" dirty="0"/>
              <a:t> formation </a:t>
            </a:r>
          </a:p>
          <a:p>
            <a:r>
              <a:rPr lang="en-US" b="1" dirty="0"/>
              <a:t>Wound infection</a:t>
            </a:r>
          </a:p>
          <a:p>
            <a:r>
              <a:rPr lang="en-US" b="1" dirty="0" err="1"/>
              <a:t>Ilioinguinal</a:t>
            </a:r>
            <a:r>
              <a:rPr lang="en-US" b="1" dirty="0"/>
              <a:t> nerve injury </a:t>
            </a:r>
          </a:p>
          <a:p>
            <a:r>
              <a:rPr lang="en-US" b="1" dirty="0"/>
              <a:t>Post operative torsions</a:t>
            </a:r>
          </a:p>
          <a:p>
            <a:r>
              <a:rPr lang="en-US" b="1" dirty="0"/>
              <a:t>Damage to vas deferens </a:t>
            </a:r>
          </a:p>
          <a:p>
            <a:r>
              <a:rPr lang="en-US" b="1" dirty="0"/>
              <a:t>Testicular atrophy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Indication of </a:t>
            </a:r>
            <a:r>
              <a:rPr lang="en-US" b="1" dirty="0" err="1">
                <a:solidFill>
                  <a:srgbClr val="FF0000"/>
                </a:solidFill>
              </a:rPr>
              <a:t>Orchiectomy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In post pubescent males with – </a:t>
            </a:r>
          </a:p>
          <a:p>
            <a:r>
              <a:rPr lang="en-US" b="1" dirty="0" err="1"/>
              <a:t>Contralateral</a:t>
            </a:r>
            <a:r>
              <a:rPr lang="en-US" b="1" dirty="0"/>
              <a:t> normally descended testis and morphologically and anatomically abnormal </a:t>
            </a:r>
            <a:r>
              <a:rPr lang="en-US" b="1" dirty="0" err="1"/>
              <a:t>cryptorchid</a:t>
            </a:r>
            <a:r>
              <a:rPr lang="en-US" b="1" dirty="0"/>
              <a:t> testis </a:t>
            </a:r>
          </a:p>
          <a:p>
            <a:r>
              <a:rPr lang="en-US" b="1" dirty="0"/>
              <a:t>Too far from scrotum to be placed without compromising the vascular supply  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Interdisciplinary Linkage?</a:t>
            </a:r>
            <a:endParaRPr lang="en-IN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Surgery/Urology</a:t>
            </a:r>
          </a:p>
          <a:p>
            <a:r>
              <a:rPr lang="en-US" b="1" dirty="0"/>
              <a:t>Pathology</a:t>
            </a:r>
          </a:p>
          <a:p>
            <a:r>
              <a:rPr lang="en-US" b="1" dirty="0" err="1"/>
              <a:t>Radiodiagnosis</a:t>
            </a:r>
            <a:r>
              <a:rPr lang="en-US" b="1" dirty="0"/>
              <a:t> and nuclear medicine</a:t>
            </a:r>
          </a:p>
          <a:p>
            <a:r>
              <a:rPr lang="en-US" b="1" dirty="0"/>
              <a:t>Radiotherapy</a:t>
            </a:r>
          </a:p>
          <a:p>
            <a:r>
              <a:rPr lang="en-US" b="1" dirty="0"/>
              <a:t>Surgical oncology</a:t>
            </a:r>
          </a:p>
          <a:p>
            <a:r>
              <a:rPr lang="en-US" b="1" dirty="0"/>
              <a:t>Medical oncology</a:t>
            </a:r>
          </a:p>
          <a:p>
            <a:r>
              <a:rPr lang="en-US" b="1" dirty="0"/>
              <a:t>Paramedics and health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Any Questions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700" dirty="0">
                <a:solidFill>
                  <a:srgbClr val="FF0000"/>
                </a:solidFill>
              </a:rPr>
              <a:t>?</a:t>
            </a:r>
            <a:endParaRPr lang="en-IN" sz="28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Let us revise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61248"/>
          </a:xfrm>
        </p:spPr>
        <p:txBody>
          <a:bodyPr>
            <a:normAutofit/>
          </a:bodyPr>
          <a:lstStyle/>
          <a:p>
            <a:r>
              <a:rPr lang="en-US" sz="2000" b="1" dirty="0"/>
              <a:t>Testicular embryology and normal descent</a:t>
            </a:r>
          </a:p>
          <a:p>
            <a:r>
              <a:rPr lang="en-US" sz="2000" b="1" dirty="0"/>
              <a:t>Time table of testicular descent </a:t>
            </a:r>
          </a:p>
          <a:p>
            <a:r>
              <a:rPr lang="en-US" sz="2000" b="1" dirty="0"/>
              <a:t>Incidence </a:t>
            </a:r>
          </a:p>
          <a:p>
            <a:r>
              <a:rPr lang="en-US" sz="2000" b="1" dirty="0"/>
              <a:t>Classification</a:t>
            </a:r>
          </a:p>
          <a:p>
            <a:r>
              <a:rPr lang="en-US" sz="2000" b="1" dirty="0"/>
              <a:t>Theories of </a:t>
            </a:r>
            <a:r>
              <a:rPr lang="en-US" sz="2000" b="1" dirty="0" err="1"/>
              <a:t>maldescent</a:t>
            </a:r>
            <a:r>
              <a:rPr lang="en-US" sz="2000" b="1" dirty="0"/>
              <a:t> </a:t>
            </a:r>
          </a:p>
          <a:p>
            <a:pPr lvl="2"/>
            <a:r>
              <a:rPr lang="en-US" sz="2000" b="1" dirty="0"/>
              <a:t>Endocrine factors </a:t>
            </a:r>
          </a:p>
          <a:p>
            <a:pPr lvl="2"/>
            <a:r>
              <a:rPr lang="en-US" sz="2000" b="1" dirty="0" err="1"/>
              <a:t>Gubernaculum</a:t>
            </a:r>
            <a:r>
              <a:rPr lang="en-US" sz="2000" b="1" dirty="0"/>
              <a:t> factors </a:t>
            </a:r>
          </a:p>
          <a:p>
            <a:pPr lvl="2"/>
            <a:r>
              <a:rPr lang="en-US" sz="2000" b="1" dirty="0"/>
              <a:t>Intra abdominal pressure</a:t>
            </a:r>
          </a:p>
          <a:p>
            <a:r>
              <a:rPr lang="en-US" sz="2000" b="1" dirty="0"/>
              <a:t>Histopathology </a:t>
            </a:r>
          </a:p>
          <a:p>
            <a:r>
              <a:rPr lang="en-US" sz="2000" b="1" dirty="0"/>
              <a:t>Clinical features</a:t>
            </a:r>
          </a:p>
          <a:p>
            <a:r>
              <a:rPr lang="en-US" sz="2000" b="1" dirty="0"/>
              <a:t>Hazards of incomplete descent </a:t>
            </a:r>
          </a:p>
          <a:p>
            <a:r>
              <a:rPr lang="en-US" sz="2000" b="1" dirty="0"/>
              <a:t>Investigations</a:t>
            </a:r>
          </a:p>
          <a:p>
            <a:r>
              <a:rPr lang="en-US" sz="2000" b="1" dirty="0"/>
              <a:t>Treatment </a:t>
            </a:r>
          </a:p>
          <a:p>
            <a:pPr lvl="2"/>
            <a:r>
              <a:rPr lang="en-US" sz="2000" b="1" dirty="0"/>
              <a:t>Hormone therapy</a:t>
            </a:r>
          </a:p>
          <a:p>
            <a:pPr lvl="2"/>
            <a:r>
              <a:rPr lang="en-US" sz="2000" b="1" dirty="0"/>
              <a:t>Surgical treatment 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scenario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r>
              <a:rPr lang="en-US" b="1" dirty="0"/>
              <a:t>Premature, 2 Kg new born male baby of mother receiving gestational steroids is having empty right scrotum</a:t>
            </a:r>
          </a:p>
          <a:p>
            <a:r>
              <a:rPr lang="en-US" b="1" dirty="0"/>
              <a:t>Size and place of left testis is normal</a:t>
            </a:r>
          </a:p>
          <a:p>
            <a:r>
              <a:rPr lang="en-US" b="1" dirty="0"/>
              <a:t>Rest examination  within normal limits.</a:t>
            </a:r>
          </a:p>
          <a:p>
            <a:r>
              <a:rPr lang="en-US" b="1" dirty="0">
                <a:solidFill>
                  <a:srgbClr val="0000FF"/>
                </a:solidFill>
              </a:rPr>
              <a:t>What is your diagnosis?</a:t>
            </a:r>
          </a:p>
          <a:p>
            <a:r>
              <a:rPr lang="en-US" b="1" dirty="0">
                <a:solidFill>
                  <a:srgbClr val="0000FF"/>
                </a:solidFill>
              </a:rPr>
              <a:t>When to treat?</a:t>
            </a:r>
          </a:p>
          <a:p>
            <a:r>
              <a:rPr lang="en-US" b="1" dirty="0">
                <a:solidFill>
                  <a:srgbClr val="0000FF"/>
                </a:solidFill>
              </a:rPr>
              <a:t>How will you manage?</a:t>
            </a:r>
          </a:p>
          <a:p>
            <a:r>
              <a:rPr lang="en-US" b="1" dirty="0">
                <a:solidFill>
                  <a:srgbClr val="0000FF"/>
                </a:solidFill>
              </a:rPr>
              <a:t>If surgery is required, what is right age?</a:t>
            </a:r>
            <a:endParaRPr lang="en-IN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Dell\Desktop\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059" y="4143380"/>
            <a:ext cx="220553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scenario 2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b="1" dirty="0"/>
              <a:t>30 year old male presents with mild pain and intra-abdominal lump in right lower abdomen</a:t>
            </a:r>
          </a:p>
          <a:p>
            <a:r>
              <a:rPr lang="en-US" b="1" dirty="0"/>
              <a:t>O/E Lump is hard, non tender, irregular, fixed, not moving with respiration</a:t>
            </a:r>
          </a:p>
          <a:p>
            <a:r>
              <a:rPr lang="en-US" b="1" dirty="0"/>
              <a:t>Right scrotum is empty</a:t>
            </a:r>
          </a:p>
          <a:p>
            <a:r>
              <a:rPr lang="en-US" b="1" dirty="0">
                <a:solidFill>
                  <a:srgbClr val="0000FF"/>
                </a:solidFill>
              </a:rPr>
              <a:t>What is the diagnosis and why?</a:t>
            </a:r>
          </a:p>
          <a:p>
            <a:r>
              <a:rPr lang="en-US" b="1" dirty="0">
                <a:solidFill>
                  <a:srgbClr val="0000FF"/>
                </a:solidFill>
              </a:rPr>
              <a:t>How will you manage?</a:t>
            </a:r>
            <a:endParaRPr lang="en-IN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Dr Vinod Jain\My Documents\Desktop\index_clip_image001_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634503"/>
            <a:ext cx="2699792" cy="3223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Learning Outcomes</a:t>
            </a:r>
            <a:endParaRPr lang="en-IN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5486400"/>
          </a:xfrm>
        </p:spPr>
        <p:txBody>
          <a:bodyPr/>
          <a:lstStyle/>
          <a:p>
            <a:r>
              <a:rPr lang="en-US" b="1" dirty="0"/>
              <a:t>Be able to understand embryology of testicular descent &amp; its application</a:t>
            </a:r>
          </a:p>
          <a:p>
            <a:r>
              <a:rPr lang="en-US" b="1" dirty="0"/>
              <a:t>Be able to suspect diagnosis based on clinical presentations</a:t>
            </a:r>
          </a:p>
          <a:p>
            <a:r>
              <a:rPr lang="en-US" b="1" dirty="0"/>
              <a:t>Be able to confirm diagnosis</a:t>
            </a:r>
          </a:p>
          <a:p>
            <a:r>
              <a:rPr lang="en-US" b="1" dirty="0"/>
              <a:t>Be able to prescribe correct treatment</a:t>
            </a:r>
          </a:p>
          <a:p>
            <a:r>
              <a:rPr lang="en-US" b="1" dirty="0"/>
              <a:t>Should understand logical approach of management</a:t>
            </a:r>
          </a:p>
          <a:p>
            <a:r>
              <a:rPr lang="en-US" b="1" dirty="0"/>
              <a:t>Be acquainted with complications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Learning resource material</a:t>
            </a:r>
            <a:endParaRPr lang="en-IN" b="1">
              <a:solidFill>
                <a:srgbClr val="FF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Baily and Love’s Short practice of surgery (27th edition)</a:t>
            </a:r>
          </a:p>
          <a:p>
            <a:r>
              <a:rPr lang="en-US" b="1" dirty="0"/>
              <a:t>Campbell – Walsh Urology (12th edition)</a:t>
            </a:r>
          </a:p>
          <a:p>
            <a:r>
              <a:rPr lang="en-US" b="1" dirty="0">
                <a:hlinkClick r:id="rId2"/>
              </a:rPr>
              <a:t>www.clinicaluptodate.com</a:t>
            </a:r>
            <a:endParaRPr lang="en-US" b="1" dirty="0"/>
          </a:p>
          <a:p>
            <a:r>
              <a:rPr lang="en-US" b="1" dirty="0"/>
              <a:t>www.clinicalkey.com</a:t>
            </a:r>
          </a:p>
          <a:p>
            <a:endParaRPr lang="en-IN" b="1" dirty="0"/>
          </a:p>
        </p:txBody>
      </p:sp>
      <p:pic>
        <p:nvPicPr>
          <p:cNvPr id="6148" name="Picture 4" descr="C:\Users\Dell\Desktop\LEARNING RESOURCE CENTER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4958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90662"/>
            <a:ext cx="8229600" cy="77809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Undescended Testes 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r>
              <a:rPr lang="en-US" b="1" dirty="0"/>
              <a:t>Testicular embryology and normal descent</a:t>
            </a:r>
          </a:p>
          <a:p>
            <a:r>
              <a:rPr lang="en-US" b="1" dirty="0"/>
              <a:t>Time table of testicular descent </a:t>
            </a:r>
          </a:p>
          <a:p>
            <a:r>
              <a:rPr lang="en-US" b="1" dirty="0"/>
              <a:t>Incidence </a:t>
            </a:r>
          </a:p>
          <a:p>
            <a:r>
              <a:rPr lang="en-US" b="1" dirty="0"/>
              <a:t>Classification</a:t>
            </a:r>
          </a:p>
          <a:p>
            <a:r>
              <a:rPr lang="en-US" b="1" dirty="0"/>
              <a:t>Theories of </a:t>
            </a:r>
            <a:r>
              <a:rPr lang="en-US" b="1" dirty="0" err="1"/>
              <a:t>maldescent</a:t>
            </a:r>
            <a:r>
              <a:rPr lang="en-US" b="1" dirty="0"/>
              <a:t> </a:t>
            </a:r>
          </a:p>
          <a:p>
            <a:pPr lvl="2"/>
            <a:r>
              <a:rPr lang="en-US" sz="3200" b="1" dirty="0"/>
              <a:t>Endocrine factors </a:t>
            </a:r>
          </a:p>
          <a:p>
            <a:pPr lvl="2"/>
            <a:r>
              <a:rPr lang="en-US" sz="3200" b="1" dirty="0" err="1"/>
              <a:t>Gubernacular</a:t>
            </a:r>
            <a:r>
              <a:rPr lang="en-US" sz="3200" b="1"/>
              <a:t> </a:t>
            </a:r>
            <a:r>
              <a:rPr lang="en-US" sz="3200" b="1" dirty="0"/>
              <a:t>factors </a:t>
            </a:r>
          </a:p>
          <a:p>
            <a:pPr lvl="2"/>
            <a:r>
              <a:rPr lang="en-US" sz="3200" b="1" dirty="0"/>
              <a:t>Intra abdominal pressure</a:t>
            </a:r>
          </a:p>
          <a:p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Undescended Testes 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Histopathology </a:t>
            </a:r>
          </a:p>
          <a:p>
            <a:r>
              <a:rPr lang="en-US" sz="3600" b="1" dirty="0"/>
              <a:t>Clinical features</a:t>
            </a:r>
          </a:p>
          <a:p>
            <a:r>
              <a:rPr lang="en-US" sz="3600" b="1" dirty="0"/>
              <a:t>Hazards of incomplete descent </a:t>
            </a:r>
          </a:p>
          <a:p>
            <a:r>
              <a:rPr lang="en-US" sz="3600" b="1" dirty="0"/>
              <a:t>Investigations</a:t>
            </a:r>
          </a:p>
          <a:p>
            <a:r>
              <a:rPr lang="en-US" sz="3600" b="1" dirty="0"/>
              <a:t>Treatment </a:t>
            </a:r>
          </a:p>
          <a:p>
            <a:pPr lvl="2"/>
            <a:r>
              <a:rPr lang="en-US" sz="3600" b="1" dirty="0"/>
              <a:t>Hormone therapy</a:t>
            </a:r>
          </a:p>
          <a:p>
            <a:pPr lvl="2"/>
            <a:r>
              <a:rPr lang="en-US" sz="3600" b="1" dirty="0"/>
              <a:t>Surgical treatment  </a:t>
            </a:r>
          </a:p>
          <a:p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Embryology of testicular descent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SRY gene located on short arm of Y chromosome is responsible for testicular differentiation in 7</a:t>
            </a:r>
            <a:r>
              <a:rPr lang="en-US" b="1" baseline="30000" dirty="0"/>
              <a:t>th</a:t>
            </a:r>
            <a:r>
              <a:rPr lang="en-US" b="1" dirty="0"/>
              <a:t> week of gestation </a:t>
            </a:r>
          </a:p>
          <a:p>
            <a:r>
              <a:rPr lang="en-US" b="1" dirty="0"/>
              <a:t>Testosterone from leydig cell and </a:t>
            </a:r>
            <a:r>
              <a:rPr lang="en-US" b="1" dirty="0" err="1"/>
              <a:t>mullerian</a:t>
            </a:r>
            <a:r>
              <a:rPr lang="en-US" b="1" dirty="0"/>
              <a:t> inhibiting substance (</a:t>
            </a:r>
            <a:r>
              <a:rPr lang="en-US" b="1" dirty="0" err="1"/>
              <a:t>mis</a:t>
            </a:r>
            <a:r>
              <a:rPr lang="en-US" b="1" dirty="0"/>
              <a:t>) from sertoli cells of fetal testes in 8</a:t>
            </a:r>
            <a:r>
              <a:rPr lang="en-US" b="1" baseline="30000" dirty="0"/>
              <a:t>th</a:t>
            </a:r>
            <a:r>
              <a:rPr lang="en-US" b="1" dirty="0"/>
              <a:t> week initiate and sustain normal male development, independent of pituitary hormone regulation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Time table of testicular descent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lumbar region – 2</a:t>
            </a:r>
            <a:r>
              <a:rPr lang="en-US" b="1" baseline="30000" dirty="0"/>
              <a:t>nd</a:t>
            </a:r>
            <a:r>
              <a:rPr lang="en-US" b="1" dirty="0"/>
              <a:t> month of fetal life </a:t>
            </a:r>
          </a:p>
          <a:p>
            <a:r>
              <a:rPr lang="en-US" b="1" dirty="0"/>
              <a:t>In iliac fossa – 3</a:t>
            </a:r>
            <a:r>
              <a:rPr lang="en-US" b="1" baseline="30000" dirty="0"/>
              <a:t>rd</a:t>
            </a:r>
            <a:r>
              <a:rPr lang="en-US" b="1" dirty="0"/>
              <a:t> month </a:t>
            </a:r>
          </a:p>
          <a:p>
            <a:r>
              <a:rPr lang="en-US" b="1" dirty="0"/>
              <a:t>At deep inguinal ring – till 7</a:t>
            </a:r>
            <a:r>
              <a:rPr lang="en-US" b="1" baseline="30000" dirty="0"/>
              <a:t>th</a:t>
            </a:r>
            <a:r>
              <a:rPr lang="en-US" b="1" dirty="0"/>
              <a:t> month </a:t>
            </a:r>
          </a:p>
          <a:p>
            <a:r>
              <a:rPr lang="en-US" b="1" dirty="0"/>
              <a:t>Travels inguinal canal – in the 7</a:t>
            </a:r>
            <a:r>
              <a:rPr lang="en-US" b="1" baseline="30000" dirty="0"/>
              <a:t>th</a:t>
            </a:r>
            <a:r>
              <a:rPr lang="en-US" b="1" dirty="0"/>
              <a:t> month </a:t>
            </a:r>
          </a:p>
          <a:p>
            <a:r>
              <a:rPr lang="en-US" b="1" dirty="0"/>
              <a:t>At superficial ring – 7</a:t>
            </a:r>
            <a:r>
              <a:rPr lang="en-US" b="1" baseline="30000" dirty="0"/>
              <a:t>th</a:t>
            </a:r>
            <a:r>
              <a:rPr lang="en-US" b="1" dirty="0"/>
              <a:t> – 8</a:t>
            </a:r>
            <a:r>
              <a:rPr lang="en-US" b="1" baseline="30000" dirty="0"/>
              <a:t>th</a:t>
            </a:r>
            <a:r>
              <a:rPr lang="en-US" b="1" dirty="0"/>
              <a:t> month </a:t>
            </a:r>
          </a:p>
          <a:p>
            <a:r>
              <a:rPr lang="en-US" b="1" dirty="0"/>
              <a:t>Scrotum (final position) – 9</a:t>
            </a:r>
            <a:r>
              <a:rPr lang="en-US" b="1" baseline="30000" dirty="0"/>
              <a:t>th</a:t>
            </a:r>
            <a:r>
              <a:rPr lang="en-US" b="1" dirty="0"/>
              <a:t> month  </a:t>
            </a:r>
            <a:endParaRPr lang="en-IN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1136</Words>
  <Application>Microsoft Office PowerPoint</Application>
  <PresentationFormat>On-screen Show (4:3)</PresentationFormat>
  <Paragraphs>218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Clinical scenario 1</vt:lpstr>
      <vt:lpstr>Clinical scenario 2</vt:lpstr>
      <vt:lpstr>Undescended testes</vt:lpstr>
      <vt:lpstr>Learning Outcomes</vt:lpstr>
      <vt:lpstr>Learning resource material</vt:lpstr>
      <vt:lpstr>Undescended Testes </vt:lpstr>
      <vt:lpstr>Undescended Testes </vt:lpstr>
      <vt:lpstr>Embryology of testicular descent </vt:lpstr>
      <vt:lpstr>Time table of testicular descent </vt:lpstr>
      <vt:lpstr>Incidence  </vt:lpstr>
      <vt:lpstr>Classification</vt:lpstr>
      <vt:lpstr>Factors for late testicular descent </vt:lpstr>
      <vt:lpstr>Gubernaculum and testicular descent </vt:lpstr>
      <vt:lpstr>Testicular Descent</vt:lpstr>
      <vt:lpstr>Histopathology </vt:lpstr>
      <vt:lpstr>Clinical features </vt:lpstr>
      <vt:lpstr>Terms in undescended Testis</vt:lpstr>
      <vt:lpstr>Hazards of incomplete descent </vt:lpstr>
      <vt:lpstr>Investigations</vt:lpstr>
      <vt:lpstr>hCG stimulation test </vt:lpstr>
      <vt:lpstr>Management aims</vt:lpstr>
      <vt:lpstr>Hormone therapy </vt:lpstr>
      <vt:lpstr>Hormone therapy </vt:lpstr>
      <vt:lpstr>Hormone therapy </vt:lpstr>
      <vt:lpstr>Surgical treatment </vt:lpstr>
      <vt:lpstr>Surgical treatment –                         standard orchiopexy </vt:lpstr>
      <vt:lpstr>PowerPoint Presentation</vt:lpstr>
      <vt:lpstr>PowerPoint Presentation</vt:lpstr>
      <vt:lpstr>PowerPoint Presentation</vt:lpstr>
      <vt:lpstr>Complications of orchiopexy </vt:lpstr>
      <vt:lpstr>Indication of Orchiectomy </vt:lpstr>
      <vt:lpstr>Interdisciplinary Linkage?</vt:lpstr>
      <vt:lpstr>Any Questions</vt:lpstr>
      <vt:lpstr>Let us revise</vt:lpstr>
      <vt:lpstr>Clinical scenario 1</vt:lpstr>
      <vt:lpstr>Clinical scenario 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Undescendes testes</dc:title>
  <dc:creator>Dr Vinod Jain</dc:creator>
  <cp:lastModifiedBy>Vinod Jain</cp:lastModifiedBy>
  <cp:revision>64</cp:revision>
  <dcterms:created xsi:type="dcterms:W3CDTF">2014-09-17T08:34:26Z</dcterms:created>
  <dcterms:modified xsi:type="dcterms:W3CDTF">2020-08-17T05:18:47Z</dcterms:modified>
</cp:coreProperties>
</file>